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2615D59-E7D5-97F1-8161-11773AC81DEF}">
          <p14:sldIdLst>
            <p14:sldId id="256"/>
          </p14:sldIdLst>
        </p14:section>
        <p14:section name="Loan Options" id="{08897EC0-E513-B575-5242-A10CFD03608A}">
          <p14:sldIdLst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Underwriting" id="{6C8D1D1F-975F-811E-5522-CC275AFD0831}">
          <p14:sldIdLst>
            <p14:sldId id="264"/>
            <p14:sldId id="265"/>
            <p14:sldId id="266"/>
          </p14:sldIdLst>
        </p14:section>
        <p14:section name="Action Plan" id="{7C6D9E79-1C4D-6B29-E3F8-B92B90F9463B}">
          <p14:sldIdLst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1F3D2B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1F3D2B"/>
                </a:solidFill>
                <a:latin typeface="+mn-lt"/>
              </a:rPr>
              <a:t>Lump sum, then fixed repayment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Balance owed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Day 1</c:v>
                </c:pt>
                <c:pt idx="1">
                  <c:v>Yr 1</c:v>
                </c:pt>
                <c:pt idx="2">
                  <c:v>Yr 2</c:v>
                </c:pt>
                <c:pt idx="3">
                  <c:v>Yr 3</c:v>
                </c:pt>
                <c:pt idx="4">
                  <c:v>Yr 4</c:v>
                </c:pt>
                <c:pt idx="5">
                  <c:v>Yr 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80</c:v>
                </c:pt>
                <c:pt idx="2">
                  <c:v>60</c:v>
                </c:pt>
                <c:pt idx="3">
                  <c:v>40</c:v>
                </c:pt>
                <c:pt idx="4">
                  <c:v>20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E-474B-B95F-029B62EC88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F6D5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4D8B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1F3D2B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1F3D2B"/>
                </a:solidFill>
                <a:latin typeface="+mn-lt"/>
              </a:rPr>
              <a:t>Draw what you need, repay, redraw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Credit limit</c:v>
                </c:pt>
              </c:strCache>
            </c:strRef>
          </c:tx>
          <c:spPr>
            <a:ln w="25400" cap="flat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2-AB4C-8AE3-E1FF876F85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Drawn (interest owed only here)</c:v>
                </c:pt>
              </c:strCache>
            </c:strRef>
          </c:tx>
          <c:spPr>
            <a:ln w="25400" cap="flat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20</c:v>
                </c:pt>
                <c:pt idx="1">
                  <c:v>65</c:v>
                </c:pt>
                <c:pt idx="2">
                  <c:v>40</c:v>
                </c:pt>
                <c:pt idx="3">
                  <c:v>85</c:v>
                </c:pt>
                <c:pt idx="4">
                  <c:v>30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82-AB4C-8AE3-E1FF876F8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F6D5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4D8B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00">
              <a:solidFill>
                <a:srgbClr val="4F6D5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76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P&amp;L CAPITAL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3"/>
                </a:solidFill>
              </a:rPr>
              <a:t>plbusinesscapital.com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P&amp;L Capital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2004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chemeClr val="accent5"/>
                </a:solidFill>
              </a:rPr>
              <a:t>Capital for the work ahead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Dark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P&amp;L Capital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2004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chemeClr val="accent3"/>
                </a:solidFill>
              </a:rPr>
              <a:t>Capital for the work ahead</a:t>
            </a:r>
            <a:endParaRPr lang="en-US" sz="900" dirty="0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234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Capital Blueprint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i="1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Navigating Small Business Financing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69748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A strategic guide to comparing loan types, understanding lender underwriting, and securing the right capital for your growth.</a:t>
            </a:r>
            <a:endParaRPr lang="en-US" sz="1400" dirty="0"/>
          </a:p>
        </p:txBody>
      </p:sp>
      <p:sp>
        <p:nvSpPr>
          <p:cNvPr id="5" name="Lender diagnostics panel"/>
          <p:cNvSpPr/>
          <p:nvPr/>
        </p:nvSpPr>
        <p:spPr>
          <a:xfrm>
            <a:off x="5394960" y="1143000"/>
            <a:ext cx="3291840" cy="3017520"/>
          </a:xfrm>
          <a:prstGeom prst="roundRect">
            <a:avLst>
              <a:gd name="adj" fmla="val 2424"/>
            </a:avLst>
          </a:prstGeom>
          <a:solidFill>
            <a:srgbClr val="2A4F38"/>
          </a:solidFill>
          <a:ln w="12700">
            <a:solidFill>
              <a:srgbClr val="2A4F38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623560" y="1325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2"/>
                </a:solidFill>
              </a:rPr>
              <a:t>LENDER DIAGNOSTICS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623560" y="1737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Debt Service Coverage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623560" y="199339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&gt;1.25x</a:t>
            </a:r>
            <a:endParaRPr lang="en-US" sz="2000" dirty="0"/>
          </a:p>
        </p:txBody>
      </p:sp>
      <p:sp>
        <p:nvSpPr>
          <p:cNvPr id="9" name="status pill"/>
          <p:cNvSpPr/>
          <p:nvPr/>
        </p:nvSpPr>
        <p:spPr>
          <a:xfrm>
            <a:off x="7543800" y="1847088"/>
            <a:ext cx="914400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543800" y="184708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Healthy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623560" y="25146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Credit Score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623560" y="2770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700+</a:t>
            </a:r>
            <a:endParaRPr lang="en-US" sz="2000" dirty="0"/>
          </a:p>
        </p:txBody>
      </p:sp>
      <p:sp>
        <p:nvSpPr>
          <p:cNvPr id="13" name="status pill"/>
          <p:cNvSpPr/>
          <p:nvPr/>
        </p:nvSpPr>
        <p:spPr>
          <a:xfrm>
            <a:off x="7543800" y="2624328"/>
            <a:ext cx="914400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7543800" y="262432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Prime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62356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Cash Flow Volatility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54787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</a:t>
            </a:r>
            <a:endParaRPr lang="en-US" sz="2000" dirty="0"/>
          </a:p>
        </p:txBody>
      </p:sp>
      <p:sp>
        <p:nvSpPr>
          <p:cNvPr id="17" name="status pill"/>
          <p:cNvSpPr/>
          <p:nvPr/>
        </p:nvSpPr>
        <p:spPr>
          <a:xfrm>
            <a:off x="7543800" y="3401568"/>
            <a:ext cx="914400" cy="2926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543800" y="34015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Caution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Pay a Premium for Speed</a:t>
            </a:r>
            <a:endParaRPr lang="en-US" sz="2600" dirty="0"/>
          </a:p>
        </p:txBody>
      </p:sp>
      <p:sp>
        <p:nvSpPr>
          <p:cNvPr id="3" name="matrix"/>
          <p:cNvSpPr/>
          <p:nvPr/>
        </p:nvSpPr>
        <p:spPr>
          <a:xfrm>
            <a:off x="1051560" y="1051560"/>
            <a:ext cx="4937760" cy="30175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051560"/>
            <a:ext cx="0" cy="3017520"/>
          </a:xfrm>
          <a:prstGeom prst="line">
            <a:avLst/>
          </a:prstGeom>
          <a:noFill/>
          <a:ln w="9525">
            <a:solidFill>
              <a:schemeClr val="accent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520440" y="1051560"/>
            <a:ext cx="0" cy="3017520"/>
          </a:xfrm>
          <a:prstGeom prst="line">
            <a:avLst/>
          </a:prstGeom>
          <a:noFill/>
          <a:ln w="9525">
            <a:solidFill>
              <a:schemeClr val="accent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754880" y="1051560"/>
            <a:ext cx="0" cy="3017520"/>
          </a:xfrm>
          <a:prstGeom prst="line">
            <a:avLst/>
          </a:prstGeom>
          <a:noFill/>
          <a:ln w="9525">
            <a:solidFill>
              <a:schemeClr val="accent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051560" y="2057400"/>
            <a:ext cx="4937760" cy="0"/>
          </a:xfrm>
          <a:prstGeom prst="line">
            <a:avLst/>
          </a:prstGeom>
          <a:noFill/>
          <a:ln w="9525">
            <a:solidFill>
              <a:schemeClr val="accent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051560" y="3063240"/>
            <a:ext cx="4937760" cy="0"/>
          </a:xfrm>
          <a:prstGeom prst="line">
            <a:avLst/>
          </a:prstGeom>
          <a:noFill/>
          <a:ln w="9525">
            <a:solidFill>
              <a:schemeClr val="accent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1051560" y="4142232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Weeks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286000" y="4142232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Days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4142232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Hours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754880" y="4142232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Instant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4398264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chemeClr val="tx2"/>
                </a:solidFill>
              </a:rPr>
              <a:t>SPEED TO FUND  →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1051560"/>
            <a:ext cx="411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High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057400"/>
            <a:ext cx="411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Med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594360" y="3063240"/>
            <a:ext cx="411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Low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 rot="16200000">
            <a:off x="-1188720" y="242316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chemeClr val="tx2"/>
                </a:solidFill>
              </a:rPr>
              <a:t>COST OF CAPITAL  →</a:t>
            </a:r>
            <a:endParaRPr lang="en-US" sz="1000" dirty="0"/>
          </a:p>
        </p:txBody>
      </p:sp>
      <p:sp>
        <p:nvSpPr>
          <p:cNvPr id="18" name="SBA 7(a)"/>
          <p:cNvSpPr/>
          <p:nvPr/>
        </p:nvSpPr>
        <p:spPr>
          <a:xfrm>
            <a:off x="1143000" y="3172968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1143000" y="317296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SBA 7(a)</a:t>
            </a:r>
            <a:endParaRPr lang="en-US" sz="1100" dirty="0"/>
          </a:p>
        </p:txBody>
      </p:sp>
      <p:sp>
        <p:nvSpPr>
          <p:cNvPr id="20" name="SBA 504"/>
          <p:cNvSpPr/>
          <p:nvPr/>
        </p:nvSpPr>
        <p:spPr>
          <a:xfrm>
            <a:off x="1143000" y="3611880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1143000" y="361188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SBA 504</a:t>
            </a:r>
            <a:endParaRPr lang="en-US" sz="1100" dirty="0"/>
          </a:p>
        </p:txBody>
      </p:sp>
      <p:sp>
        <p:nvSpPr>
          <p:cNvPr id="22" name="Bank Term"/>
          <p:cNvSpPr/>
          <p:nvPr/>
        </p:nvSpPr>
        <p:spPr>
          <a:xfrm>
            <a:off x="2377440" y="3154680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2377440" y="315468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Bank Term</a:t>
            </a:r>
            <a:endParaRPr lang="en-US" sz="1100" dirty="0"/>
          </a:p>
        </p:txBody>
      </p:sp>
      <p:sp>
        <p:nvSpPr>
          <p:cNvPr id="24" name="Equipment"/>
          <p:cNvSpPr/>
          <p:nvPr/>
        </p:nvSpPr>
        <p:spPr>
          <a:xfrm>
            <a:off x="2377440" y="2386584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2377440" y="2386584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Equipment</a:t>
            </a:r>
            <a:endParaRPr lang="en-US" sz="1100" dirty="0"/>
          </a:p>
        </p:txBody>
      </p:sp>
      <p:sp>
        <p:nvSpPr>
          <p:cNvPr id="26" name="Online Term"/>
          <p:cNvSpPr/>
          <p:nvPr/>
        </p:nvSpPr>
        <p:spPr>
          <a:xfrm>
            <a:off x="3611880" y="2167128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611880" y="216712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Online Term</a:t>
            </a:r>
            <a:endParaRPr lang="en-US" sz="1100" dirty="0"/>
          </a:p>
        </p:txBody>
      </p:sp>
      <p:sp>
        <p:nvSpPr>
          <p:cNvPr id="28" name="Line of Credit"/>
          <p:cNvSpPr/>
          <p:nvPr/>
        </p:nvSpPr>
        <p:spPr>
          <a:xfrm>
            <a:off x="3611880" y="2606040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3611880" y="260604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Line of Credit</a:t>
            </a:r>
            <a:endParaRPr lang="en-US" sz="1100" dirty="0"/>
          </a:p>
        </p:txBody>
      </p:sp>
      <p:sp>
        <p:nvSpPr>
          <p:cNvPr id="30" name="Factoring"/>
          <p:cNvSpPr/>
          <p:nvPr/>
        </p:nvSpPr>
        <p:spPr>
          <a:xfrm>
            <a:off x="4846320" y="1600200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4846320" y="1600200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Factoring</a:t>
            </a:r>
            <a:endParaRPr lang="en-US" sz="1100" dirty="0"/>
          </a:p>
        </p:txBody>
      </p:sp>
      <p:sp>
        <p:nvSpPr>
          <p:cNvPr id="32" name="MCA"/>
          <p:cNvSpPr/>
          <p:nvPr/>
        </p:nvSpPr>
        <p:spPr>
          <a:xfrm>
            <a:off x="4846320" y="1161288"/>
            <a:ext cx="1051560" cy="347472"/>
          </a:xfrm>
          <a:prstGeom prst="roundRect">
            <a:avLst>
              <a:gd name="adj" fmla="val 15789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4846320" y="1161288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MCA</a:t>
            </a:r>
            <a:endParaRPr lang="en-US" sz="1100" dirty="0"/>
          </a:p>
        </p:txBody>
      </p:sp>
      <p:sp>
        <p:nvSpPr>
          <p:cNvPr id="34" name="rule card"/>
          <p:cNvSpPr/>
          <p:nvPr/>
        </p:nvSpPr>
        <p:spPr>
          <a:xfrm>
            <a:off x="6263640" y="1051560"/>
            <a:ext cx="2423160" cy="1417320"/>
          </a:xfrm>
          <a:prstGeom prst="roundRect">
            <a:avLst>
              <a:gd name="adj" fmla="val 516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6446520" y="11887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THE FUNDAMENTAL RULE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6446520" y="1463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use high-speed capital for long-term investments.</a:t>
            </a:r>
            <a:endParaRPr lang="en-US" sz="1400" dirty="0"/>
          </a:p>
        </p:txBody>
      </p:sp>
      <p:sp>
        <p:nvSpPr>
          <p:cNvPr id="37" name="legend swatch"/>
          <p:cNvSpPr/>
          <p:nvPr/>
        </p:nvSpPr>
        <p:spPr>
          <a:xfrm>
            <a:off x="6263640" y="2752344"/>
            <a:ext cx="256032" cy="256032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6629400" y="2697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Slow &amp; cheap  </a:t>
            </a:r>
            <a:r>
              <a:rPr lang="en-US" sz="1200" dirty="0">
                <a:solidFill>
                  <a:schemeClr val="accent5"/>
                </a:solidFill>
              </a:rPr>
              <a:t>Low risk</a:t>
            </a:r>
            <a:endParaRPr lang="en-US" sz="1200" dirty="0"/>
          </a:p>
        </p:txBody>
      </p:sp>
      <p:sp>
        <p:nvSpPr>
          <p:cNvPr id="39" name="legend swatch"/>
          <p:cNvSpPr/>
          <p:nvPr/>
        </p:nvSpPr>
        <p:spPr>
          <a:xfrm>
            <a:off x="6263640" y="3209544"/>
            <a:ext cx="256032" cy="256032"/>
          </a:xfrm>
          <a:prstGeom prst="roundRect">
            <a:avLst>
              <a:gd name="adj" fmla="val 1785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6629400" y="31546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Fast &amp; mid-cost  </a:t>
            </a:r>
            <a:r>
              <a:rPr lang="en-US" sz="1200" dirty="0">
                <a:solidFill>
                  <a:schemeClr val="accent5"/>
                </a:solidFill>
              </a:rPr>
              <a:t>Moderate risk</a:t>
            </a:r>
            <a:endParaRPr lang="en-US" sz="1200" dirty="0"/>
          </a:p>
        </p:txBody>
      </p:sp>
      <p:sp>
        <p:nvSpPr>
          <p:cNvPr id="41" name="legend swatch"/>
          <p:cNvSpPr/>
          <p:nvPr/>
        </p:nvSpPr>
        <p:spPr>
          <a:xfrm>
            <a:off x="6263640" y="3666744"/>
            <a:ext cx="256032" cy="256032"/>
          </a:xfrm>
          <a:prstGeom prst="roundRect">
            <a:avLst>
              <a:gd name="adj" fmla="val 1785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 txBox="1"/>
          <p:nvPr/>
        </p:nvSpPr>
        <p:spPr>
          <a:xfrm>
            <a:off x="6629400" y="3611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Instant &amp; priciest  </a:t>
            </a:r>
            <a:r>
              <a:rPr lang="en-US" sz="1200" dirty="0">
                <a:solidFill>
                  <a:schemeClr val="accent5"/>
                </a:solidFill>
              </a:rPr>
              <a:t>High risk</a:t>
            </a:r>
            <a:endParaRPr lang="en-US" sz="120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Loan Types at a Glance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60120"/>
          <a:ext cx="8229600" cy="914400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Loan Type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D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Rate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D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Term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D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 Credit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D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D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D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SBA 7(a)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 – 9.75%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25 yrs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2–8 wks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Established growth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SBA 504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 – 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10–25 yrs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6–12 wks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 estate, heavy assets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Term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4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7% – 14%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1–10 yrs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1–4 wks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Expansions, acquisitions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Online Term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D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9% – 45%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mos – 5 yrs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1–3 days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capital needs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of Credit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D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8% – 36%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Revolving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1–5 days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Cash flow gaps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Equipment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D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4% – 20%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2–7 yrs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1–3 days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Machinery, vehicles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Factoring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3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– 5% / 30 days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Until paid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24–48 hrs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Slow-paying B2B clients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3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 – 1.5 factor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3–18 mos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hrs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Urgent, high-ROI needs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D8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1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ule of thumb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1290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40080" y="397764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Rule of thumb:  </a:t>
            </a:r>
            <a:r>
              <a:rPr lang="en-US" sz="1300" dirty="0">
                <a:solidFill>
                  <a:schemeClr val="bg1"/>
                </a:solidFill>
              </a:rPr>
              <a:t>Don't mismatch terms. Funding a 20-year real estate asset with a 6-month online loan guarantees a cash-flow crisis.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SBA Loans: The Gold Standard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5"/>
                </a:solidFill>
              </a:rPr>
              <a:t>SBA loans reward pristine credit and patience — expect 2 to 8 weeks to fund.</a:t>
            </a:r>
            <a:endParaRPr lang="en-US" sz="1400" dirty="0"/>
          </a:p>
        </p:txBody>
      </p:sp>
      <p:sp>
        <p:nvSpPr>
          <p:cNvPr id="4" name="SBA 7(a)"/>
          <p:cNvSpPr/>
          <p:nvPr/>
        </p:nvSpPr>
        <p:spPr>
          <a:xfrm>
            <a:off x="457200" y="1280160"/>
            <a:ext cx="3977640" cy="3337560"/>
          </a:xfrm>
          <a:prstGeom prst="roundRect">
            <a:avLst>
              <a:gd name="adj" fmla="val 219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BA 7(a) icon circle"/>
          <p:cNvSpPr/>
          <p:nvPr/>
        </p:nvSpPr>
        <p:spPr>
          <a:xfrm>
            <a:off x="685800" y="14630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SBA 7(a) icon" descr="SBA 7(a)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42" y="1573682"/>
            <a:ext cx="281635" cy="28163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44475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SBA 7(a)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17556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The workhorse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240280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Use: </a:t>
            </a:r>
            <a:r>
              <a:rPr lang="en-US" sz="1300" dirty="0">
                <a:solidFill>
                  <a:schemeClr val="tx1"/>
                </a:solidFill>
              </a:rPr>
              <a:t>Working capital, acquisitions, debt refinance. Max $5M.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Guarantee: </a:t>
            </a:r>
            <a:r>
              <a:rPr lang="en-US" sz="1300" dirty="0">
                <a:solidFill>
                  <a:schemeClr val="tx1"/>
                </a:solidFill>
              </a:rPr>
              <a:t>Up to 85% SBA guaranteed.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Profile: </a:t>
            </a:r>
            <a:r>
              <a:rPr lang="en-US" sz="1300" dirty="0">
                <a:solidFill>
                  <a:schemeClr val="tx1"/>
                </a:solidFill>
              </a:rPr>
              <a:t>Requires pristine credit (680+) and 2+ years operating history.</a:t>
            </a:r>
            <a:endParaRPr lang="en-US" sz="1300" dirty="0"/>
          </a:p>
        </p:txBody>
      </p:sp>
      <p:sp>
        <p:nvSpPr>
          <p:cNvPr id="10" name="SBA 504"/>
          <p:cNvSpPr/>
          <p:nvPr/>
        </p:nvSpPr>
        <p:spPr>
          <a:xfrm>
            <a:off x="4709160" y="1280160"/>
            <a:ext cx="3977640" cy="3337560"/>
          </a:xfrm>
          <a:prstGeom prst="roundRect">
            <a:avLst>
              <a:gd name="adj" fmla="val 219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BA 504 icon circle"/>
          <p:cNvSpPr/>
          <p:nvPr/>
        </p:nvSpPr>
        <p:spPr>
          <a:xfrm>
            <a:off x="4937760" y="14630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SBA 504 icon" descr="SBA 504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402" y="1573682"/>
            <a:ext cx="281635" cy="28163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577840" y="144475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SBA 504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5577840" y="17556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The heavy lifter</a:t>
            </a:r>
            <a:endParaRPr lang="en-US" sz="1100" dirty="0"/>
          </a:p>
        </p:txBody>
      </p:sp>
      <p:sp>
        <p:nvSpPr>
          <p:cNvPr id="15" name="504 structure 50% Bank"/>
          <p:cNvSpPr/>
          <p:nvPr/>
        </p:nvSpPr>
        <p:spPr>
          <a:xfrm>
            <a:off x="4937760" y="2194560"/>
            <a:ext cx="1760220" cy="36576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17602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50% Bank</a:t>
            </a:r>
            <a:endParaRPr lang="en-US" sz="1100" dirty="0"/>
          </a:p>
        </p:txBody>
      </p:sp>
      <p:sp>
        <p:nvSpPr>
          <p:cNvPr id="17" name="504 structure 40% SBA"/>
          <p:cNvSpPr/>
          <p:nvPr/>
        </p:nvSpPr>
        <p:spPr>
          <a:xfrm>
            <a:off x="6697980" y="2194560"/>
            <a:ext cx="1408176" cy="3657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 txBox="1"/>
          <p:nvPr/>
        </p:nvSpPr>
        <p:spPr>
          <a:xfrm>
            <a:off x="6697980" y="2194560"/>
            <a:ext cx="1408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40% SBA</a:t>
            </a:r>
            <a:endParaRPr lang="en-US" sz="1100" dirty="0"/>
          </a:p>
        </p:txBody>
      </p:sp>
      <p:sp>
        <p:nvSpPr>
          <p:cNvPr id="19" name="504 structure 10%"/>
          <p:cNvSpPr/>
          <p:nvPr/>
        </p:nvSpPr>
        <p:spPr>
          <a:xfrm>
            <a:off x="8106156" y="2194560"/>
            <a:ext cx="352044" cy="3657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8106156" y="2194560"/>
            <a:ext cx="3520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10%</a:t>
            </a:r>
            <a:endParaRPr lang="en-US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4937760" y="2697480"/>
            <a:ext cx="3520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Use: </a:t>
            </a:r>
            <a:r>
              <a:rPr lang="en-US" sz="1300" dirty="0">
                <a:solidFill>
                  <a:schemeClr val="tx1"/>
                </a:solidFill>
              </a:rPr>
              <a:t>Major fixed assets (real estate, heavy machinery). Max $5.5M.</a:t>
            </a:r>
            <a:endParaRPr lang="en-US" sz="13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Structure: </a:t>
            </a:r>
            <a:r>
              <a:rPr lang="en-US" sz="1300" dirty="0">
                <a:solidFill>
                  <a:schemeClr val="tx1"/>
                </a:solidFill>
              </a:rPr>
              <a:t>50% conventional bank / 40% SBA-backed / 10% down payment.</a:t>
            </a:r>
            <a:endParaRPr lang="en-US" sz="13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Advantage: </a:t>
            </a:r>
            <a:r>
              <a:rPr lang="en-US" sz="1300" dirty="0">
                <a:solidFill>
                  <a:schemeClr val="tx1"/>
                </a:solidFill>
              </a:rPr>
              <a:t>Very large transactions at fixed, below-market rates.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 Loan vs. Line of Credit</a:t>
            </a:r>
            <a:endParaRPr lang="en-US" sz="2600" dirty="0"/>
          </a:p>
        </p:txBody>
      </p:sp>
      <p:sp>
        <p:nvSpPr>
          <p:cNvPr id="3" name="Term loan card"/>
          <p:cNvSpPr/>
          <p:nvPr/>
        </p:nvSpPr>
        <p:spPr>
          <a:xfrm>
            <a:off x="457200" y="960120"/>
            <a:ext cx="3977640" cy="3657600"/>
          </a:xfrm>
          <a:prstGeom prst="roundRect">
            <a:avLst>
              <a:gd name="adj" fmla="val 20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85800" y="1097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 Loan</a:t>
            </a:r>
            <a:endParaRPr lang="en-US" sz="1800" dirty="0"/>
          </a:p>
        </p:txBody>
      </p:sp>
      <p:graphicFrame>
        <p:nvGraphicFramePr>
          <p:cNvPr id="5" name="term loan chart"/>
          <p:cNvGraphicFramePr/>
          <p:nvPr/>
        </p:nvGraphicFramePr>
        <p:xfrm>
          <a:off x="594360" y="1463040"/>
          <a:ext cx="370332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85800" y="315468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Mechanics: </a:t>
            </a:r>
            <a:r>
              <a:rPr lang="en-US" sz="1300" dirty="0">
                <a:solidFill>
                  <a:schemeClr val="tx1"/>
                </a:solidFill>
              </a:rPr>
              <a:t>Fixed lump sum, 1- to 10-year terms, predictable scheduled payments.</a:t>
            </a:r>
            <a:endParaRPr lang="en-US" sz="13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Best for: </a:t>
            </a:r>
            <a:r>
              <a:rPr lang="en-US" sz="1300" dirty="0">
                <a:solidFill>
                  <a:schemeClr val="tx1"/>
                </a:solidFill>
              </a:rPr>
              <a:t>One-time large expansions or acquisitions.</a:t>
            </a:r>
            <a:endParaRPr lang="en-US" sz="1300" dirty="0"/>
          </a:p>
        </p:txBody>
      </p:sp>
      <p:sp>
        <p:nvSpPr>
          <p:cNvPr id="7" name="LOC card"/>
          <p:cNvSpPr/>
          <p:nvPr/>
        </p:nvSpPr>
        <p:spPr>
          <a:xfrm>
            <a:off x="4709160" y="960120"/>
            <a:ext cx="3977640" cy="3657600"/>
          </a:xfrm>
          <a:prstGeom prst="roundRect">
            <a:avLst>
              <a:gd name="adj" fmla="val 20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937760" y="1097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 of Credit</a:t>
            </a:r>
            <a:endParaRPr lang="en-US" sz="1800" dirty="0"/>
          </a:p>
        </p:txBody>
      </p:sp>
      <p:graphicFrame>
        <p:nvGraphicFramePr>
          <p:cNvPr id="9" name="LOC chart"/>
          <p:cNvGraphicFramePr/>
          <p:nvPr/>
        </p:nvGraphicFramePr>
        <p:xfrm>
          <a:off x="4846320" y="1463040"/>
          <a:ext cx="3703320" cy="155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4937760" y="3108960"/>
            <a:ext cx="3520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Mechanics: </a:t>
            </a:r>
            <a:r>
              <a:rPr lang="en-US" sz="1200" dirty="0">
                <a:solidFill>
                  <a:schemeClr val="tx1"/>
                </a:solidFill>
              </a:rPr>
              <a:t>Flexible access up to a limit; pay interest only on what's drawn.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accent4"/>
                </a:solidFill>
              </a:rPr>
              <a:t>Hidden rule: </a:t>
            </a:r>
            <a:r>
              <a:rPr lang="en-US" sz="1200" dirty="0">
                <a:solidFill>
                  <a:schemeClr val="tx1"/>
                </a:solidFill>
              </a:rPr>
              <a:t>Often must be paid to zero for 30 consecutive days a year.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b="1" dirty="0">
                <a:solidFill>
                  <a:schemeClr val="tx2"/>
                </a:solidFill>
              </a:rPr>
              <a:t>Best for: </a:t>
            </a:r>
            <a:r>
              <a:rPr lang="en-US" sz="1200" dirty="0">
                <a:solidFill>
                  <a:schemeClr val="tx1"/>
                </a:solidFill>
              </a:rPr>
              <a:t>Seasonal cash flow gaps and emergencies.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Equipment Financing: Self-Collateralized Capital</a:t>
            </a:r>
            <a:endParaRPr lang="en-US" sz="2600" dirty="0"/>
          </a:p>
        </p:txBody>
      </p:sp>
      <p:sp>
        <p:nvSpPr>
          <p:cNvPr id="3" name="loophole card"/>
          <p:cNvSpPr/>
          <p:nvPr/>
        </p:nvSpPr>
        <p:spPr>
          <a:xfrm>
            <a:off x="457200" y="960120"/>
            <a:ext cx="3977640" cy="1828800"/>
          </a:xfrm>
          <a:prstGeom prst="roundRect">
            <a:avLst>
              <a:gd name="adj" fmla="val 40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lock icon circle"/>
          <p:cNvSpPr/>
          <p:nvPr/>
        </p:nvSpPr>
        <p:spPr>
          <a:xfrm>
            <a:off x="685800" y="114300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lock icon" descr="lock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42" y="125364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1887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Collateral Loophole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7830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The equipment itself is the collateral, so approval rates are higher. Borrowers with sub-650 credit can still secure 4%–20% rates.</a:t>
            </a:r>
            <a:endParaRPr lang="en-US" sz="1300" dirty="0"/>
          </a:p>
        </p:txBody>
      </p:sp>
      <p:sp>
        <p:nvSpPr>
          <p:cNvPr id="8" name="LTV stat"/>
          <p:cNvSpPr/>
          <p:nvPr/>
        </p:nvSpPr>
        <p:spPr>
          <a:xfrm>
            <a:off x="457200" y="2971800"/>
            <a:ext cx="3977640" cy="164592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85800" y="310896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80–100%</a:t>
            </a:r>
            <a:endParaRPr lang="en-US" sz="44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93192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of the equipment's value — what lenders typically fund (LTV)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4709160" y="96012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Loan vs. Lease</a:t>
            </a:r>
            <a:endParaRPr lang="en-US" sz="1800" dirty="0"/>
          </a:p>
        </p:txBody>
      </p:sp>
      <p:sp>
        <p:nvSpPr>
          <p:cNvPr id="12" name="Equipment Loan"/>
          <p:cNvSpPr/>
          <p:nvPr/>
        </p:nvSpPr>
        <p:spPr>
          <a:xfrm>
            <a:off x="4709160" y="1417320"/>
            <a:ext cx="1920240" cy="32004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Equipment Loan icon circle"/>
          <p:cNvSpPr/>
          <p:nvPr/>
        </p:nvSpPr>
        <p:spPr>
          <a:xfrm>
            <a:off x="4892040" y="16002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Equipment Loan icon" descr="Equipment Loan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741" y="1720901"/>
            <a:ext cx="307238" cy="307238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892040" y="228600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Equipment Loan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4892040" y="288036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You build equity and own it outright. Best for heavy machinery that holds its value.</a:t>
            </a:r>
            <a:endParaRPr lang="en-US" sz="1300" dirty="0"/>
          </a:p>
        </p:txBody>
      </p:sp>
      <p:sp>
        <p:nvSpPr>
          <p:cNvPr id="17" name="Equipment Lease"/>
          <p:cNvSpPr/>
          <p:nvPr/>
        </p:nvSpPr>
        <p:spPr>
          <a:xfrm>
            <a:off x="6766560" y="1417320"/>
            <a:ext cx="1920240" cy="32004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Equipment Lease icon circle"/>
          <p:cNvSpPr/>
          <p:nvPr/>
        </p:nvSpPr>
        <p:spPr>
          <a:xfrm>
            <a:off x="6949440" y="160020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Equipment Lease icon" descr="Equipment Leas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141" y="172090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949440" y="228600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Equipment Lease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6949440" y="288036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 rental arrangement that preserves working capital. Best for fast-depreciating technology.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Factoring Cycle</a:t>
            </a:r>
            <a:endParaRPr lang="en-US" sz="2600" dirty="0"/>
          </a:p>
        </p:txBody>
      </p:sp>
      <p:sp>
        <p:nvSpPr>
          <p:cNvPr id="3" name="Business node"/>
          <p:cNvSpPr/>
          <p:nvPr/>
        </p:nvSpPr>
        <p:spPr>
          <a:xfrm>
            <a:off x="457200" y="960120"/>
            <a:ext cx="1920240" cy="54864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Business icon" descr="Busine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078992"/>
            <a:ext cx="310896" cy="3108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51560" y="96012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</a:t>
            </a:r>
            <a:endParaRPr lang="en-US" sz="1500" dirty="0"/>
          </a:p>
        </p:txBody>
      </p:sp>
      <p:sp>
        <p:nvSpPr>
          <p:cNvPr id="6" name="Factor node"/>
          <p:cNvSpPr/>
          <p:nvPr/>
        </p:nvSpPr>
        <p:spPr>
          <a:xfrm>
            <a:off x="3611880" y="960120"/>
            <a:ext cx="1920240" cy="54864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Factor icon" descr="Fact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760" y="1078992"/>
            <a:ext cx="310896" cy="31089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206240" y="96012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Factor</a:t>
            </a:r>
            <a:endParaRPr lang="en-US" sz="1500" dirty="0"/>
          </a:p>
        </p:txBody>
      </p:sp>
      <p:sp>
        <p:nvSpPr>
          <p:cNvPr id="9" name="Customer node"/>
          <p:cNvSpPr/>
          <p:nvPr/>
        </p:nvSpPr>
        <p:spPr>
          <a:xfrm>
            <a:off x="6766560" y="960120"/>
            <a:ext cx="1920240" cy="54864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Customer icon" descr="Custom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440" y="1078992"/>
            <a:ext cx="310896" cy="31089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360920" y="96012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2468880" y="1234440"/>
            <a:ext cx="105156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5623560" y="1234440"/>
            <a:ext cx="105156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tep 1"/>
          <p:cNvSpPr/>
          <p:nvPr/>
        </p:nvSpPr>
        <p:spPr>
          <a:xfrm>
            <a:off x="457200" y="1737360"/>
            <a:ext cx="1920240" cy="11887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 txBox="1"/>
          <p:nvPr/>
        </p:nvSpPr>
        <p:spPr>
          <a:xfrm>
            <a:off x="594360" y="18288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16" name="Text 11"/>
          <p:cNvSpPr txBox="1"/>
          <p:nvPr/>
        </p:nvSpPr>
        <p:spPr>
          <a:xfrm>
            <a:off x="960120" y="1856232"/>
            <a:ext cx="1325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Sell </a:t>
            </a:r>
            <a:r>
              <a:rPr lang="en-US" sz="1150" dirty="0">
                <a:solidFill>
                  <a:schemeClr val="tx1"/>
                </a:solidFill>
              </a:rPr>
              <a:t>a $10,000 unpaid invoice to the factor.</a:t>
            </a:r>
            <a:endParaRPr lang="en-US" sz="1150" dirty="0"/>
          </a:p>
        </p:txBody>
      </p:sp>
      <p:sp>
        <p:nvSpPr>
          <p:cNvPr id="17" name="step 2"/>
          <p:cNvSpPr/>
          <p:nvPr/>
        </p:nvSpPr>
        <p:spPr>
          <a:xfrm>
            <a:off x="2560320" y="1737360"/>
            <a:ext cx="1920240" cy="11887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 txBox="1"/>
          <p:nvPr/>
        </p:nvSpPr>
        <p:spPr>
          <a:xfrm>
            <a:off x="2697480" y="18288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9" name="Text 14"/>
          <p:cNvSpPr txBox="1"/>
          <p:nvPr/>
        </p:nvSpPr>
        <p:spPr>
          <a:xfrm>
            <a:off x="3063240" y="1856232"/>
            <a:ext cx="1325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Receive </a:t>
            </a:r>
            <a:r>
              <a:rPr lang="en-US" sz="1150" dirty="0">
                <a:solidFill>
                  <a:schemeClr val="tx1"/>
                </a:solidFill>
              </a:rPr>
              <a:t>an immediate 90% advance ($9,000).</a:t>
            </a:r>
            <a:endParaRPr lang="en-US" sz="1150" dirty="0"/>
          </a:p>
        </p:txBody>
      </p:sp>
      <p:sp>
        <p:nvSpPr>
          <p:cNvPr id="20" name="step 3"/>
          <p:cNvSpPr/>
          <p:nvPr/>
        </p:nvSpPr>
        <p:spPr>
          <a:xfrm>
            <a:off x="4663440" y="1737360"/>
            <a:ext cx="1920240" cy="11887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 txBox="1"/>
          <p:nvPr/>
        </p:nvSpPr>
        <p:spPr>
          <a:xfrm>
            <a:off x="4800600" y="18288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22" name="Text 17"/>
          <p:cNvSpPr txBox="1"/>
          <p:nvPr/>
        </p:nvSpPr>
        <p:spPr>
          <a:xfrm>
            <a:off x="5166360" y="1856232"/>
            <a:ext cx="1325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Factor collects </a:t>
            </a:r>
            <a:r>
              <a:rPr lang="en-US" sz="1150" dirty="0">
                <a:solidFill>
                  <a:schemeClr val="tx1"/>
                </a:solidFill>
              </a:rPr>
              <a:t>— it takes control and contacts your customer directly.</a:t>
            </a:r>
            <a:endParaRPr lang="en-US" sz="1150" dirty="0"/>
          </a:p>
        </p:txBody>
      </p:sp>
      <p:sp>
        <p:nvSpPr>
          <p:cNvPr id="23" name="step 4"/>
          <p:cNvSpPr/>
          <p:nvPr/>
        </p:nvSpPr>
        <p:spPr>
          <a:xfrm>
            <a:off x="6766560" y="1737360"/>
            <a:ext cx="1920240" cy="11887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 txBox="1"/>
          <p:nvPr/>
        </p:nvSpPr>
        <p:spPr>
          <a:xfrm>
            <a:off x="6903720" y="18288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25" name="Text 20"/>
          <p:cNvSpPr txBox="1"/>
          <p:nvPr/>
        </p:nvSpPr>
        <p:spPr>
          <a:xfrm>
            <a:off x="7269480" y="1856232"/>
            <a:ext cx="1325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Customer pays </a:t>
            </a:r>
            <a:r>
              <a:rPr lang="en-US" sz="1150" dirty="0">
                <a:solidFill>
                  <a:schemeClr val="tx1"/>
                </a:solidFill>
              </a:rPr>
              <a:t>and you get the remaining 10%, minus a 1–5% monthly fee ($800).</a:t>
            </a:r>
            <a:endParaRPr lang="en-US" sz="1150" dirty="0"/>
          </a:p>
        </p:txBody>
      </p:sp>
      <p:sp>
        <p:nvSpPr>
          <p:cNvPr id="26" name="Text 21"/>
          <p:cNvSpPr txBox="1"/>
          <p:nvPr/>
        </p:nvSpPr>
        <p:spPr>
          <a:xfrm>
            <a:off x="457200" y="3063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Crucial distinction</a:t>
            </a:r>
            <a:endParaRPr lang="en-US" sz="1400" dirty="0"/>
          </a:p>
        </p:txBody>
      </p:sp>
      <p:sp>
        <p:nvSpPr>
          <p:cNvPr id="27" name="Invoice Factoring"/>
          <p:cNvSpPr/>
          <p:nvPr/>
        </p:nvSpPr>
        <p:spPr>
          <a:xfrm>
            <a:off x="457200" y="3383280"/>
            <a:ext cx="4023360" cy="1234440"/>
          </a:xfrm>
          <a:prstGeom prst="roundRect">
            <a:avLst>
              <a:gd name="adj" fmla="val 592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 txBox="1"/>
          <p:nvPr/>
        </p:nvSpPr>
        <p:spPr>
          <a:xfrm>
            <a:off x="640080" y="3474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Invoice Factoring</a:t>
            </a:r>
            <a:endParaRPr lang="en-US" sz="1300" dirty="0"/>
          </a:p>
        </p:txBody>
      </p:sp>
      <p:sp>
        <p:nvSpPr>
          <p:cNvPr id="29" name="Text 24"/>
          <p:cNvSpPr txBox="1"/>
          <p:nvPr/>
        </p:nvSpPr>
        <p:spPr>
          <a:xfrm>
            <a:off x="640080" y="3767328"/>
            <a:ext cx="3657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 sell the invoice.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 lose control of collections; the factor assumes the risk (if non-recourse).</a:t>
            </a:r>
            <a:endParaRPr lang="en-US" sz="1200" dirty="0"/>
          </a:p>
        </p:txBody>
      </p:sp>
      <p:sp>
        <p:nvSpPr>
          <p:cNvPr id="30" name="AR Financing"/>
          <p:cNvSpPr/>
          <p:nvPr/>
        </p:nvSpPr>
        <p:spPr>
          <a:xfrm>
            <a:off x="4663440" y="3383280"/>
            <a:ext cx="4023360" cy="1234440"/>
          </a:xfrm>
          <a:prstGeom prst="roundRect">
            <a:avLst>
              <a:gd name="adj" fmla="val 592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6"/>
          <p:cNvSpPr txBox="1"/>
          <p:nvPr/>
        </p:nvSpPr>
        <p:spPr>
          <a:xfrm>
            <a:off x="4846320" y="3474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AR Financing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4846320" y="3767328"/>
            <a:ext cx="3657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 use the invoice as collateral for a line of credit.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You keep control of your client relationship and collections.</a:t>
            </a:r>
            <a:endParaRPr lang="en-US" sz="12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Cost of Speed: Merchant Cash Advances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2697480" y="1005840"/>
            <a:ext cx="365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4" name="Advance"/>
          <p:cNvSpPr/>
          <p:nvPr/>
        </p:nvSpPr>
        <p:spPr>
          <a:xfrm>
            <a:off x="3108960" y="1005840"/>
            <a:ext cx="2926080" cy="530352"/>
          </a:xfrm>
          <a:prstGeom prst="roundRect">
            <a:avLst>
              <a:gd name="adj" fmla="val 13793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3246120" y="1005840"/>
            <a:ext cx="1554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$50,000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937760" y="1005840"/>
            <a:ext cx="1051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Advance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2697480" y="1627632"/>
            <a:ext cx="365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×</a:t>
            </a:r>
            <a:endParaRPr lang="en-US" sz="2400" dirty="0"/>
          </a:p>
        </p:txBody>
      </p:sp>
      <p:sp>
        <p:nvSpPr>
          <p:cNvPr id="8" name="Factor rate"/>
          <p:cNvSpPr/>
          <p:nvPr/>
        </p:nvSpPr>
        <p:spPr>
          <a:xfrm>
            <a:off x="3108960" y="1627632"/>
            <a:ext cx="2926080" cy="530352"/>
          </a:xfrm>
          <a:prstGeom prst="roundRect">
            <a:avLst>
              <a:gd name="adj" fmla="val 13793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246120" y="1627632"/>
            <a:ext cx="1554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1627632"/>
            <a:ext cx="1051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Factor rate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697480" y="2249424"/>
            <a:ext cx="365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=</a:t>
            </a:r>
            <a:endParaRPr lang="en-US" sz="2400" dirty="0"/>
          </a:p>
        </p:txBody>
      </p:sp>
      <p:sp>
        <p:nvSpPr>
          <p:cNvPr id="12" name="Total payback"/>
          <p:cNvSpPr/>
          <p:nvPr/>
        </p:nvSpPr>
        <p:spPr>
          <a:xfrm>
            <a:off x="3108960" y="2249424"/>
            <a:ext cx="2926080" cy="530352"/>
          </a:xfrm>
          <a:prstGeom prst="roundRect">
            <a:avLst>
              <a:gd name="adj" fmla="val 13793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246120" y="2249424"/>
            <a:ext cx="1554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$65,000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2249424"/>
            <a:ext cx="1051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Total payback</a:t>
            </a:r>
            <a:endParaRPr lang="en-US" sz="1200" dirty="0"/>
          </a:p>
        </p:txBody>
      </p:sp>
      <p:sp>
        <p:nvSpPr>
          <p:cNvPr id="15" name="Legal distinction"/>
          <p:cNvSpPr/>
          <p:nvPr/>
        </p:nvSpPr>
        <p:spPr>
          <a:xfrm>
            <a:off x="457200" y="1005840"/>
            <a:ext cx="2286000" cy="1773936"/>
          </a:xfrm>
          <a:prstGeom prst="roundRect">
            <a:avLst>
              <a:gd name="adj" fmla="val 412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Legal distinction icon circle"/>
          <p:cNvSpPr/>
          <p:nvPr/>
        </p:nvSpPr>
        <p:spPr>
          <a:xfrm>
            <a:off x="640080" y="114300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Legal distinction icon" descr="Legal distincti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1" y="1227491"/>
            <a:ext cx="215067" cy="215067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115568" y="114300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Legal distinction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1645920"/>
            <a:ext cx="1965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MCAs are not loans. They're structured as the purchase of future revenue.</a:t>
            </a:r>
            <a:endParaRPr lang="en-US" sz="1200" dirty="0"/>
          </a:p>
        </p:txBody>
      </p:sp>
      <p:sp>
        <p:nvSpPr>
          <p:cNvPr id="20" name="Collection"/>
          <p:cNvSpPr/>
          <p:nvPr/>
        </p:nvSpPr>
        <p:spPr>
          <a:xfrm>
            <a:off x="6400800" y="1005840"/>
            <a:ext cx="2286000" cy="1773936"/>
          </a:xfrm>
          <a:prstGeom prst="roundRect">
            <a:avLst>
              <a:gd name="adj" fmla="val 412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Collection icon circle"/>
          <p:cNvSpPr/>
          <p:nvPr/>
        </p:nvSpPr>
        <p:spPr>
          <a:xfrm>
            <a:off x="6583680" y="114300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Collection icon" descr="Collection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171" y="1227491"/>
            <a:ext cx="215067" cy="215067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7059168" y="114300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Collection</a:t>
            </a:r>
            <a:endParaRPr lang="en-US" sz="1300" dirty="0"/>
          </a:p>
        </p:txBody>
      </p:sp>
      <p:sp>
        <p:nvSpPr>
          <p:cNvPr id="24" name="Text 20"/>
          <p:cNvSpPr txBox="1"/>
          <p:nvPr/>
        </p:nvSpPr>
        <p:spPr>
          <a:xfrm>
            <a:off x="6583680" y="1645920"/>
            <a:ext cx="1965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Withdrawn daily via ACH, or as a percentage of daily credit card receipts.</a:t>
            </a:r>
            <a:endParaRPr lang="en-US" sz="1200" dirty="0"/>
          </a:p>
        </p:txBody>
      </p:sp>
      <p:sp>
        <p:nvSpPr>
          <p:cNvPr id="25" name="APR trap"/>
          <p:cNvSpPr/>
          <p:nvPr/>
        </p:nvSpPr>
        <p:spPr>
          <a:xfrm>
            <a:off x="457200" y="3017520"/>
            <a:ext cx="8229600" cy="1600200"/>
          </a:xfrm>
          <a:prstGeom prst="roundRect">
            <a:avLst>
              <a:gd name="adj" fmla="val 457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 txBox="1"/>
          <p:nvPr/>
        </p:nvSpPr>
        <p:spPr>
          <a:xfrm>
            <a:off x="685800" y="31546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100%+</a:t>
            </a:r>
            <a:endParaRPr lang="en-US" sz="4400" dirty="0"/>
          </a:p>
        </p:txBody>
      </p:sp>
      <p:sp>
        <p:nvSpPr>
          <p:cNvPr id="27" name="Text 23"/>
          <p:cNvSpPr txBox="1"/>
          <p:nvPr/>
        </p:nvSpPr>
        <p:spPr>
          <a:xfrm>
            <a:off x="685800" y="3977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effective APR is common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3108960" y="3200400"/>
            <a:ext cx="5349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The APR trap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accent6"/>
                </a:solidFill>
              </a:rPr>
              <a:t>Because repayment is fast (3–18 months), the annualized rate frequently exceeds 100%. Use MCAs only for urgent, highly profitable, short-term needs.</a:t>
            </a:r>
            <a:endParaRPr lang="en-US" sz="14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Behind the Curtain: Underwriting &amp; Paper Grades</a:t>
            </a:r>
            <a:endParaRPr lang="en-US" sz="2600" dirty="0"/>
          </a:p>
        </p:txBody>
      </p:sp>
      <p:sp>
        <p:nvSpPr>
          <p:cNvPr id="3" name="A-Paper tier"/>
          <p:cNvSpPr/>
          <p:nvPr/>
        </p:nvSpPr>
        <p:spPr>
          <a:xfrm>
            <a:off x="1737360" y="1005840"/>
            <a:ext cx="1005840" cy="7863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1737360" y="1005840"/>
            <a:ext cx="10058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600" dirty="0"/>
          </a:p>
        </p:txBody>
      </p:sp>
      <p:sp>
        <p:nvSpPr>
          <p:cNvPr id="5" name="A-Paper card"/>
          <p:cNvSpPr/>
          <p:nvPr/>
        </p:nvSpPr>
        <p:spPr>
          <a:xfrm>
            <a:off x="4160520" y="1005840"/>
            <a:ext cx="4526280" cy="786384"/>
          </a:xfrm>
          <a:prstGeom prst="roundRect">
            <a:avLst>
              <a:gd name="adj" fmla="val 930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4343400" y="106070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A-Paper  </a:t>
            </a:r>
            <a:r>
              <a:rPr lang="en-US" sz="1300" i="1" dirty="0">
                <a:solidFill>
                  <a:schemeClr val="accent5"/>
                </a:solidFill>
              </a:rPr>
              <a:t>Prime rate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343400" y="1316736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12+ months history, fewer than 2 NSFs in 90 days, consistent positive daily balances, stable or growing revenue.</a:t>
            </a:r>
            <a:endParaRPr lang="en-US" sz="1100" dirty="0"/>
          </a:p>
        </p:txBody>
      </p:sp>
      <p:sp>
        <p:nvSpPr>
          <p:cNvPr id="8" name="B-Paper tier"/>
          <p:cNvSpPr/>
          <p:nvPr/>
        </p:nvSpPr>
        <p:spPr>
          <a:xfrm>
            <a:off x="1371600" y="1901952"/>
            <a:ext cx="1737360" cy="786384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1371600" y="1901952"/>
            <a:ext cx="1737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600" dirty="0"/>
          </a:p>
        </p:txBody>
      </p:sp>
      <p:sp>
        <p:nvSpPr>
          <p:cNvPr id="10" name="B-Paper card"/>
          <p:cNvSpPr/>
          <p:nvPr/>
        </p:nvSpPr>
        <p:spPr>
          <a:xfrm>
            <a:off x="4160520" y="1901952"/>
            <a:ext cx="4526280" cy="786384"/>
          </a:xfrm>
          <a:prstGeom prst="roundRect">
            <a:avLst>
              <a:gd name="adj" fmla="val 930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343400" y="1956816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B-Paper  </a:t>
            </a:r>
            <a:r>
              <a:rPr lang="en-US" sz="1300" i="1" dirty="0">
                <a:solidFill>
                  <a:schemeClr val="accent5"/>
                </a:solidFill>
              </a:rPr>
              <a:t>Standard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343400" y="22128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Mid-range volume, a small number of NSFs, occasional low balances, stable revenue.</a:t>
            </a:r>
            <a:endParaRPr lang="en-US" sz="1100" dirty="0"/>
          </a:p>
        </p:txBody>
      </p:sp>
      <p:sp>
        <p:nvSpPr>
          <p:cNvPr id="13" name="C-Paper tier"/>
          <p:cNvSpPr/>
          <p:nvPr/>
        </p:nvSpPr>
        <p:spPr>
          <a:xfrm>
            <a:off x="1005840" y="2798064"/>
            <a:ext cx="2468880" cy="7863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1005840" y="2798064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600" dirty="0"/>
          </a:p>
        </p:txBody>
      </p:sp>
      <p:sp>
        <p:nvSpPr>
          <p:cNvPr id="15" name="C-Paper card"/>
          <p:cNvSpPr/>
          <p:nvPr/>
        </p:nvSpPr>
        <p:spPr>
          <a:xfrm>
            <a:off x="4160520" y="2798064"/>
            <a:ext cx="4526280" cy="786384"/>
          </a:xfrm>
          <a:prstGeom prst="roundRect">
            <a:avLst>
              <a:gd name="adj" fmla="val 930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343400" y="2852928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C-Paper  </a:t>
            </a:r>
            <a:r>
              <a:rPr lang="en-US" sz="1300" i="1" dirty="0">
                <a:solidFill>
                  <a:schemeClr val="accent5"/>
                </a:solidFill>
              </a:rPr>
              <a:t>High cost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31089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Frequent low or negative balances, several NSFs in 90 days, declining revenue.</a:t>
            </a:r>
            <a:endParaRPr lang="en-US" sz="1100" dirty="0"/>
          </a:p>
        </p:txBody>
      </p:sp>
      <p:sp>
        <p:nvSpPr>
          <p:cNvPr id="18" name="D-Paper tier"/>
          <p:cNvSpPr/>
          <p:nvPr/>
        </p:nvSpPr>
        <p:spPr>
          <a:xfrm>
            <a:off x="640080" y="3694176"/>
            <a:ext cx="3200400" cy="78638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0080" y="3694176"/>
            <a:ext cx="3200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2600" dirty="0"/>
          </a:p>
        </p:txBody>
      </p:sp>
      <p:sp>
        <p:nvSpPr>
          <p:cNvPr id="20" name="D-Paper card"/>
          <p:cNvSpPr/>
          <p:nvPr/>
        </p:nvSpPr>
        <p:spPr>
          <a:xfrm>
            <a:off x="4160520" y="3694176"/>
            <a:ext cx="4526280" cy="786384"/>
          </a:xfrm>
          <a:prstGeom prst="roundRect">
            <a:avLst>
              <a:gd name="adj" fmla="val 930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4343400" y="374904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D-Paper  </a:t>
            </a:r>
            <a:r>
              <a:rPr lang="en-US" sz="1300" i="1" dirty="0">
                <a:solidFill>
                  <a:schemeClr val="accent5"/>
                </a:solidFill>
              </a:rPr>
              <a:t>Declined / max rate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4343400" y="4005072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Minimal sales (under $5k/mo), many NSFs, constant negative days, under 4 months in business.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Red Flag Dashboard: What Kills an Application</a:t>
            </a:r>
            <a:endParaRPr lang="en-US" sz="2600" dirty="0"/>
          </a:p>
        </p:txBody>
      </p:sp>
      <p:sp>
        <p:nvSpPr>
          <p:cNvPr id="3" name="NSF velocity"/>
          <p:cNvSpPr/>
          <p:nvPr/>
        </p:nvSpPr>
        <p:spPr>
          <a:xfrm>
            <a:off x="457200" y="100584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NSF velocity icon circle"/>
          <p:cNvSpPr/>
          <p:nvPr/>
        </p:nvSpPr>
        <p:spPr>
          <a:xfrm>
            <a:off x="685800" y="12344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NSF velocity icon" descr="NSF velocity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2344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NSF velocity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417320" y="18288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More than 3 non-sufficient-funds charges in a 90-day window signals severe cash-flow mismanagement.</a:t>
            </a:r>
            <a:endParaRPr lang="en-US" sz="1250" dirty="0"/>
          </a:p>
        </p:txBody>
      </p:sp>
      <p:sp>
        <p:nvSpPr>
          <p:cNvPr id="8" name="Stacking activity"/>
          <p:cNvSpPr/>
          <p:nvPr/>
        </p:nvSpPr>
        <p:spPr>
          <a:xfrm>
            <a:off x="4663440" y="100584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tacking activity icon circle"/>
          <p:cNvSpPr/>
          <p:nvPr/>
        </p:nvSpPr>
        <p:spPr>
          <a:xfrm>
            <a:off x="4892040" y="12344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Stacking activity icon" descr="Stacking activity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741" y="135514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623560" y="12344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Stacking activity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623560" y="18288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Existing daily ACH debits from multiple other MCA companies cause an automatic decline.</a:t>
            </a:r>
            <a:endParaRPr lang="en-US" sz="1250" dirty="0"/>
          </a:p>
        </p:txBody>
      </p:sp>
      <p:sp>
        <p:nvSpPr>
          <p:cNvPr id="13" name="Fintech banking"/>
          <p:cNvSpPr/>
          <p:nvPr/>
        </p:nvSpPr>
        <p:spPr>
          <a:xfrm>
            <a:off x="457200" y="283464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Fintech banking icon circle"/>
          <p:cNvSpPr/>
          <p:nvPr/>
        </p:nvSpPr>
        <p:spPr>
          <a:xfrm>
            <a:off x="685800" y="30632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Fintech banking icon" descr="Fintech banking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01" y="318394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17320" y="3063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Fintech banking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417320" y="36576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Chime, Varo, or neo-banks that frequently block external ACH debits.</a:t>
            </a:r>
            <a:endParaRPr lang="en-US" sz="1250" dirty="0"/>
          </a:p>
        </p:txBody>
      </p:sp>
      <p:sp>
        <p:nvSpPr>
          <p:cNvPr id="18" name="Prohibited industries"/>
          <p:cNvSpPr/>
          <p:nvPr/>
        </p:nvSpPr>
        <p:spPr>
          <a:xfrm>
            <a:off x="4663440" y="2834640"/>
            <a:ext cx="4023360" cy="164592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Prohibited industries icon circle"/>
          <p:cNvSpPr/>
          <p:nvPr/>
        </p:nvSpPr>
        <p:spPr>
          <a:xfrm>
            <a:off x="4892040" y="30632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Prohibited industries icon" descr="Prohibited industrie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2741" y="3183941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23560" y="3063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Prohibited industries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5623560" y="36576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Operating in adult entertainment, cannabis, or gambling.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Application Vault: Pre-Funding Checklist</a:t>
            </a:r>
            <a:endParaRPr lang="en-US" sz="2600" dirty="0"/>
          </a:p>
        </p:txBody>
      </p:sp>
      <p:sp>
        <p:nvSpPr>
          <p:cNvPr id="3" name="The Plan &amp; Structure"/>
          <p:cNvSpPr/>
          <p:nvPr/>
        </p:nvSpPr>
        <p:spPr>
          <a:xfrm>
            <a:off x="457200" y="1005840"/>
            <a:ext cx="1920240" cy="3611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he Plan &amp; Structure icon circle"/>
          <p:cNvSpPr/>
          <p:nvPr/>
        </p:nvSpPr>
        <p:spPr>
          <a:xfrm>
            <a:off x="640080" y="118872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The Plan &amp; Structure icon" descr="The Plan &amp; Structur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1" y="130942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188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920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Plan &amp; Structure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56032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Detailed business plan, articles of incorporation, and strict documentation of beneficial ownership.</a:t>
            </a:r>
            <a:endParaRPr lang="en-US" sz="1250" dirty="0"/>
          </a:p>
        </p:txBody>
      </p:sp>
      <p:sp>
        <p:nvSpPr>
          <p:cNvPr id="9" name="The Financials"/>
          <p:cNvSpPr/>
          <p:nvPr/>
        </p:nvSpPr>
        <p:spPr>
          <a:xfrm>
            <a:off x="2560320" y="1005840"/>
            <a:ext cx="1920240" cy="3611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he Financials icon circle"/>
          <p:cNvSpPr/>
          <p:nvPr/>
        </p:nvSpPr>
        <p:spPr>
          <a:xfrm>
            <a:off x="2743200" y="1188720"/>
            <a:ext cx="548640" cy="5486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The Financials icon" descr="The Financial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901" y="130942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57600" y="1188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2743200" y="1920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Financials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2743200" y="256032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3 years of business tax returns, current balance sheet, income statement, and detailed AR/AP aging reports.</a:t>
            </a:r>
            <a:endParaRPr lang="en-US" sz="1250" dirty="0"/>
          </a:p>
        </p:txBody>
      </p:sp>
      <p:sp>
        <p:nvSpPr>
          <p:cNvPr id="15" name="The Collateral"/>
          <p:cNvSpPr/>
          <p:nvPr/>
        </p:nvSpPr>
        <p:spPr>
          <a:xfrm>
            <a:off x="4663440" y="1005840"/>
            <a:ext cx="1920240" cy="3611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he Collateral icon circle"/>
          <p:cNvSpPr/>
          <p:nvPr/>
        </p:nvSpPr>
        <p:spPr>
          <a:xfrm>
            <a:off x="4846320" y="118872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The Collateral icon" descr="The Collateral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021" y="1309421"/>
            <a:ext cx="307238" cy="30723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760720" y="1188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19" name="Text 14"/>
          <p:cNvSpPr txBox="1"/>
          <p:nvPr/>
        </p:nvSpPr>
        <p:spPr>
          <a:xfrm>
            <a:off x="4846320" y="1920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Collateral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4846320" y="256032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Real estate deeds, vehicle titles, equipment appraisals, or a formal LOI for acquisitions.</a:t>
            </a:r>
            <a:endParaRPr lang="en-US" sz="1250" dirty="0"/>
          </a:p>
        </p:txBody>
      </p:sp>
      <p:sp>
        <p:nvSpPr>
          <p:cNvPr id="21" name="The Optics"/>
          <p:cNvSpPr/>
          <p:nvPr/>
        </p:nvSpPr>
        <p:spPr>
          <a:xfrm>
            <a:off x="6766560" y="1005840"/>
            <a:ext cx="1920240" cy="3611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he Optics icon circle"/>
          <p:cNvSpPr/>
          <p:nvPr/>
        </p:nvSpPr>
        <p:spPr>
          <a:xfrm>
            <a:off x="6949440" y="118872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The Optics icon" descr="The Optic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141" y="1309421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863840" y="1188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400" dirty="0"/>
          </a:p>
        </p:txBody>
      </p:sp>
      <p:sp>
        <p:nvSpPr>
          <p:cNvPr id="25" name="Text 19"/>
          <p:cNvSpPr txBox="1"/>
          <p:nvPr/>
        </p:nvSpPr>
        <p:spPr>
          <a:xfrm>
            <a:off x="6949440" y="192024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Optics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6949440" y="256032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A professional, legitimate digital footprint and company website.</a:t>
            </a:r>
            <a:endParaRPr lang="en-US" sz="125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Costly Financing Mistakes to Avoid</a:t>
            </a:r>
            <a:endParaRPr lang="en-US" sz="2600" dirty="0"/>
          </a:p>
        </p:txBody>
      </p:sp>
      <p:sp>
        <p:nvSpPr>
          <p:cNvPr id="3" name="mistake 1"/>
          <p:cNvSpPr/>
          <p:nvPr/>
        </p:nvSpPr>
        <p:spPr>
          <a:xfrm>
            <a:off x="457200" y="960120"/>
            <a:ext cx="8229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number"/>
          <p:cNvSpPr/>
          <p:nvPr/>
        </p:nvSpPr>
        <p:spPr>
          <a:xfrm>
            <a:off x="621792" y="106984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21792" y="1069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960120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Avoid the term mismatch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3657600" y="960120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Never use a short-term, 6-month loan to finance a 10-year asset.</a:t>
            </a:r>
            <a:endParaRPr lang="en-US" sz="1250" dirty="0"/>
          </a:p>
        </p:txBody>
      </p:sp>
      <p:sp>
        <p:nvSpPr>
          <p:cNvPr id="8" name="mistake 2"/>
          <p:cNvSpPr/>
          <p:nvPr/>
        </p:nvSpPr>
        <p:spPr>
          <a:xfrm>
            <a:off x="457200" y="1691640"/>
            <a:ext cx="8229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number"/>
          <p:cNvSpPr/>
          <p:nvPr/>
        </p:nvSpPr>
        <p:spPr>
          <a:xfrm>
            <a:off x="621792" y="1801368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21792" y="18013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1691640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Look beyond the rate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657600" y="1691640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Focus on total cost of capital. A 1.3 factor rate is far more expensive than a 14% APR.</a:t>
            </a:r>
            <a:endParaRPr lang="en-US" sz="1250" dirty="0"/>
          </a:p>
        </p:txBody>
      </p:sp>
      <p:sp>
        <p:nvSpPr>
          <p:cNvPr id="13" name="mistake 3"/>
          <p:cNvSpPr/>
          <p:nvPr/>
        </p:nvSpPr>
        <p:spPr>
          <a:xfrm>
            <a:off x="457200" y="2423160"/>
            <a:ext cx="8229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number"/>
          <p:cNvSpPr/>
          <p:nvPr/>
        </p:nvSpPr>
        <p:spPr>
          <a:xfrm>
            <a:off x="621792" y="253288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21792" y="25328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2423160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Don't over-borrow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657600" y="2423160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Every dollar borrowed incurs interest. Borrow precisely what the use case requires.</a:t>
            </a:r>
            <a:endParaRPr lang="en-US" sz="1250" dirty="0"/>
          </a:p>
        </p:txBody>
      </p:sp>
      <p:sp>
        <p:nvSpPr>
          <p:cNvPr id="18" name="mistake 4"/>
          <p:cNvSpPr/>
          <p:nvPr/>
        </p:nvSpPr>
        <p:spPr>
          <a:xfrm>
            <a:off x="457200" y="3154680"/>
            <a:ext cx="8229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number"/>
          <p:cNvSpPr/>
          <p:nvPr/>
        </p:nvSpPr>
        <p:spPr>
          <a:xfrm>
            <a:off x="621792" y="3264408"/>
            <a:ext cx="402336" cy="40233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21792" y="3264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3154680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Beware blanket liens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3657600" y="3154680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Read the fine print: is the lender taking a lien on all business assets, not just the equipment?</a:t>
            </a:r>
            <a:endParaRPr lang="en-US" sz="1250" dirty="0"/>
          </a:p>
        </p:txBody>
      </p:sp>
      <p:sp>
        <p:nvSpPr>
          <p:cNvPr id="23" name="mistake 5"/>
          <p:cNvSpPr/>
          <p:nvPr/>
        </p:nvSpPr>
        <p:spPr>
          <a:xfrm>
            <a:off x="457200" y="3886200"/>
            <a:ext cx="822960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number"/>
          <p:cNvSpPr/>
          <p:nvPr/>
        </p:nvSpPr>
        <p:spPr>
          <a:xfrm>
            <a:off x="621792" y="3995928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21792" y="39959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234440" y="3886200"/>
            <a:ext cx="2377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Shop the market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3657600" y="3886200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Never accept the first offer. Compare 3–5 lenders to leverage better terms.</a:t>
            </a:r>
            <a:endParaRPr lang="en-US" sz="12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Execution Roadmap</a:t>
            </a:r>
            <a:endParaRPr lang="en-US" sz="2600" dirty="0"/>
          </a:p>
        </p:txBody>
      </p:sp>
      <p:sp>
        <p:nvSpPr>
          <p:cNvPr id="3" name="step 1 riser"/>
          <p:cNvSpPr/>
          <p:nvPr/>
        </p:nvSpPr>
        <p:spPr>
          <a:xfrm>
            <a:off x="457200" y="2926080"/>
            <a:ext cx="1554480" cy="1645920"/>
          </a:xfrm>
          <a:prstGeom prst="rect">
            <a:avLst/>
          </a:prstGeom>
          <a:solidFill>
            <a:srgbClr val="2A4F38"/>
          </a:solidFill>
          <a:ln w="12700">
            <a:solidFill>
              <a:srgbClr val="2A4F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read"/>
          <p:cNvSpPr/>
          <p:nvPr/>
        </p:nvSpPr>
        <p:spPr>
          <a:xfrm>
            <a:off x="457200" y="2926080"/>
            <a:ext cx="1554480" cy="54864"/>
          </a:xfrm>
          <a:prstGeom prst="rect">
            <a:avLst/>
          </a:prstGeom>
          <a:solidFill>
            <a:srgbClr val="8FA88A"/>
          </a:solidFill>
          <a:ln w="12700">
            <a:solidFill>
              <a:srgbClr val="8FA8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66928" y="306324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STEP 1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32918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the need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66928" y="3767328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accent6"/>
                </a:solidFill>
              </a:rPr>
              <a:t>Quantify the exact use of funds: working capital, equipment, or real estate.</a:t>
            </a:r>
            <a:endParaRPr lang="en-US" sz="1050" dirty="0"/>
          </a:p>
        </p:txBody>
      </p:sp>
      <p:sp>
        <p:nvSpPr>
          <p:cNvPr id="8" name="step 2 riser"/>
          <p:cNvSpPr/>
          <p:nvPr/>
        </p:nvSpPr>
        <p:spPr>
          <a:xfrm>
            <a:off x="2103120" y="2542032"/>
            <a:ext cx="1554480" cy="2029968"/>
          </a:xfrm>
          <a:prstGeom prst="rect">
            <a:avLst/>
          </a:prstGeom>
          <a:solidFill>
            <a:srgbClr val="2A4F38"/>
          </a:solidFill>
          <a:ln w="12700">
            <a:solidFill>
              <a:srgbClr val="2A4F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read"/>
          <p:cNvSpPr/>
          <p:nvPr/>
        </p:nvSpPr>
        <p:spPr>
          <a:xfrm>
            <a:off x="2103120" y="2542032"/>
            <a:ext cx="1554480" cy="54864"/>
          </a:xfrm>
          <a:prstGeom prst="rect">
            <a:avLst/>
          </a:prstGeom>
          <a:solidFill>
            <a:srgbClr val="8FA88A"/>
          </a:solidFill>
          <a:ln w="12700">
            <a:solidFill>
              <a:srgbClr val="8FA8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2212848" y="267919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STEP 2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2212848" y="290779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Clean the house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212848" y="338328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accent6"/>
                </a:solidFill>
              </a:rPr>
              <a:t>Use the comparison matrix to shortlist 2–3 loan types that fit your profile.</a:t>
            </a:r>
            <a:endParaRPr lang="en-US" sz="1050" dirty="0"/>
          </a:p>
        </p:txBody>
      </p:sp>
      <p:sp>
        <p:nvSpPr>
          <p:cNvPr id="13" name="step 3 riser"/>
          <p:cNvSpPr/>
          <p:nvPr/>
        </p:nvSpPr>
        <p:spPr>
          <a:xfrm>
            <a:off x="3749040" y="2157984"/>
            <a:ext cx="1554480" cy="2414016"/>
          </a:xfrm>
          <a:prstGeom prst="rect">
            <a:avLst/>
          </a:prstGeom>
          <a:solidFill>
            <a:srgbClr val="2A4F38"/>
          </a:solidFill>
          <a:ln w="12700">
            <a:solidFill>
              <a:srgbClr val="2A4F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read"/>
          <p:cNvSpPr/>
          <p:nvPr/>
        </p:nvSpPr>
        <p:spPr>
          <a:xfrm>
            <a:off x="3749040" y="2157984"/>
            <a:ext cx="1554480" cy="54864"/>
          </a:xfrm>
          <a:prstGeom prst="rect">
            <a:avLst/>
          </a:prstGeom>
          <a:solidFill>
            <a:srgbClr val="8FA88A"/>
          </a:solidFill>
          <a:ln w="12700">
            <a:solidFill>
              <a:srgbClr val="8FA8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3858768" y="2295144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STEP 3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3858768" y="252374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the vault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858768" y="2999232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accent6"/>
                </a:solidFill>
              </a:rPr>
              <a:t>Assemble plan, financials, collateral, and optics before you apply.</a:t>
            </a:r>
            <a:endParaRPr lang="en-US" sz="1050" dirty="0"/>
          </a:p>
        </p:txBody>
      </p:sp>
      <p:sp>
        <p:nvSpPr>
          <p:cNvPr id="18" name="step 4 riser"/>
          <p:cNvSpPr/>
          <p:nvPr/>
        </p:nvSpPr>
        <p:spPr>
          <a:xfrm>
            <a:off x="5394960" y="1773936"/>
            <a:ext cx="1554480" cy="2798064"/>
          </a:xfrm>
          <a:prstGeom prst="rect">
            <a:avLst/>
          </a:prstGeom>
          <a:solidFill>
            <a:srgbClr val="2A4F38"/>
          </a:solidFill>
          <a:ln w="12700">
            <a:solidFill>
              <a:srgbClr val="2A4F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read"/>
          <p:cNvSpPr/>
          <p:nvPr/>
        </p:nvSpPr>
        <p:spPr>
          <a:xfrm>
            <a:off x="5394960" y="1773936"/>
            <a:ext cx="1554480" cy="54864"/>
          </a:xfrm>
          <a:prstGeom prst="rect">
            <a:avLst/>
          </a:prstGeom>
          <a:solidFill>
            <a:srgbClr val="8FA88A"/>
          </a:solidFill>
          <a:ln w="12700">
            <a:solidFill>
              <a:srgbClr val="8FA8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5504688" y="1911096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STEP 4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504688" y="213969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leverage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504688" y="2615184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accent6"/>
                </a:solidFill>
              </a:rPr>
              <a:t>Secure soft-pull pre-qualifications from at least 3 lenders.</a:t>
            </a:r>
            <a:endParaRPr lang="en-US" sz="1050" dirty="0"/>
          </a:p>
        </p:txBody>
      </p:sp>
      <p:sp>
        <p:nvSpPr>
          <p:cNvPr id="23" name="step 5 riser"/>
          <p:cNvSpPr/>
          <p:nvPr/>
        </p:nvSpPr>
        <p:spPr>
          <a:xfrm>
            <a:off x="7040880" y="1389888"/>
            <a:ext cx="1554480" cy="3182112"/>
          </a:xfrm>
          <a:prstGeom prst="rect">
            <a:avLst/>
          </a:prstGeom>
          <a:solidFill>
            <a:srgbClr val="2A4F38"/>
          </a:solidFill>
          <a:ln w="12700">
            <a:solidFill>
              <a:srgbClr val="2A4F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read"/>
          <p:cNvSpPr/>
          <p:nvPr/>
        </p:nvSpPr>
        <p:spPr>
          <a:xfrm>
            <a:off x="7040880" y="1389888"/>
            <a:ext cx="1554480" cy="54864"/>
          </a:xfrm>
          <a:prstGeom prst="rect">
            <a:avLst/>
          </a:prstGeom>
          <a:solidFill>
            <a:srgbClr val="B8862F"/>
          </a:solidFill>
          <a:ln w="12700">
            <a:solidFill>
              <a:srgbClr val="8FA8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150608" y="15270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2"/>
                </a:solidFill>
              </a:rPr>
              <a:t>STEP 5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7150608" y="1755648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Negotiate &amp; execute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7150608" y="2231136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accent6"/>
                </a:solidFill>
              </a:rPr>
              <a:t>Compare total repayment side by side, negotiate terms, and secure the capital.</a:t>
            </a:r>
            <a:endParaRPr lang="en-US" sz="1050" dirty="0"/>
          </a:p>
        </p:txBody>
      </p:sp>
      <p:pic>
        <p:nvPicPr>
          <p:cNvPr id="28" name="approved icon" descr="Funding approv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932688"/>
            <a:ext cx="384048" cy="384048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7406640" y="93268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Funding approved</a:t>
            </a:r>
            <a:endParaRPr lang="en-US" sz="14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&amp;L Capital">
  <a:themeElements>
    <a:clrScheme name="P&amp;L Capital">
      <a:dk1>
        <a:srgbClr val="1C2B22"/>
      </a:dk1>
      <a:lt1>
        <a:srgbClr val="FFFFFF"/>
      </a:lt1>
      <a:dk2>
        <a:srgbClr val="1F3D2B"/>
      </a:dk2>
      <a:lt2>
        <a:srgbClr val="F6F1E6"/>
      </a:lt2>
      <a:accent1>
        <a:srgbClr val="2E6B47"/>
      </a:accent1>
      <a:accent2>
        <a:srgbClr val="B8862F"/>
      </a:accent2>
      <a:accent3>
        <a:srgbClr val="8FA88A"/>
      </a:accent3>
      <a:accent4>
        <a:srgbClr val="A23B2A"/>
      </a:accent4>
      <a:accent5>
        <a:srgbClr val="4F6D5A"/>
      </a:accent5>
      <a:accent6>
        <a:srgbClr val="E4D8BC"/>
      </a:accent6>
      <a:hlink>
        <a:srgbClr val="2E6B47"/>
      </a:hlink>
      <a:folHlink>
        <a:srgbClr val="4F6D5A"/>
      </a:folHlink>
    </a:clrScheme>
    <a:fontScheme name="P&amp;L Capita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1267</Words>
  <Application>Microsoft Macintosh PowerPoint</Application>
  <PresentationFormat>On-screen Show (16:9)</PresentationFormat>
  <Paragraphs>256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P&amp;L Capital</vt:lpstr>
      <vt:lpstr>PowerPoint Presentation</vt:lpstr>
      <vt:lpstr>You Pay a Premium for Speed</vt:lpstr>
      <vt:lpstr>Loan Types at a Glance</vt:lpstr>
      <vt:lpstr>SBA Loans: The Gold Standard</vt:lpstr>
      <vt:lpstr>Term Loan vs. Line of Credit</vt:lpstr>
      <vt:lpstr>Equipment Financing: Self-Collateralized Capital</vt:lpstr>
      <vt:lpstr>The Factoring Cycle</vt:lpstr>
      <vt:lpstr>The Cost of Speed: Merchant Cash Advances</vt:lpstr>
      <vt:lpstr>Behind the Curtain: Underwriting &amp; Paper Grades</vt:lpstr>
      <vt:lpstr>The Red Flag Dashboard: What Kills an Application</vt:lpstr>
      <vt:lpstr>The Application Vault: Pre-Funding Checklist</vt:lpstr>
      <vt:lpstr>5 Costly Financing Mistakes to Avoid</vt:lpstr>
      <vt:lpstr>Your Execution Roadmap</vt:lpstr>
    </vt:vector>
  </TitlesOfParts>
  <Company>P&amp;L Capital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Capital Blueprint</dc:title>
  <dc:subject>PptxGenJS Presentation</dc:subject>
  <dc:creator>P&amp;L Capital</dc:creator>
  <cp:lastModifiedBy>peter witte</cp:lastModifiedBy>
  <cp:revision>1</cp:revision>
  <dcterms:created xsi:type="dcterms:W3CDTF">2026-10-29T18:36:45Z</dcterms:created>
  <dcterms:modified xsi:type="dcterms:W3CDTF">2026-10-29T18:38:47Z</dcterms:modified>
</cp:coreProperties>
</file>